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57" r:id="rId3"/>
    <p:sldId id="258" r:id="rId4"/>
    <p:sldId id="260" r:id="rId5"/>
    <p:sldId id="261" r:id="rId6"/>
    <p:sldId id="262" r:id="rId7"/>
    <p:sldId id="263" r:id="rId8"/>
    <p:sldId id="264" r:id="rId9"/>
    <p:sldId id="265"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2CDAAC-9720-4439-A348-1F57D7F7D08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F2BC7E3C-A85E-4901-8E2A-0490F3A703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12179040-8E9C-4549-9FCE-937324E6133C}"/>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06E89CF8-218B-45D3-BAF9-E6E61A953D1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657EF08-0A16-464B-85D8-86F584750B03}"/>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393712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E7295C-3DB9-475E-9DB6-4A92B34578FB}"/>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417BFDB4-ACEF-45DB-9C79-39DB7A6641DC}"/>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5B0C975-9904-4B13-BB9B-93719265645F}"/>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C42B3806-E459-45D1-82BC-A233E1F28F6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DB36D75-EDFA-46CE-844A-47A9D6319EDD}"/>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417837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BA16B08D-44D2-4333-9AEE-0DA2C132A089}"/>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4DA2EFD-475D-43C3-9E2C-57C8D9682DD3}"/>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803597D-79F0-40C0-A47A-DDB980AD319A}"/>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822EFD49-357C-45C4-94D2-906CA7312AC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E3FB4F0C-1CDD-4C72-8047-955124EA2C45}"/>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35486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5AE6B8E-029E-472B-A2F4-A755033C748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489A1E33-D831-4074-A950-AA2D32F9AAF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20697AF-6D6D-4396-8C0C-DBE0D0908F90}"/>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928F38DD-60AF-4421-A775-31472BA124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2AAA75A-6BD9-4DFD-A3F3-9AAF5BC4D4A4}"/>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396787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F0E735-DF9B-4315-8CF7-FDD2E1C13835}"/>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E4A9C80-247D-4064-B62C-41335CCC23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775DF8C-5441-4176-9DE9-0B58C478295D}"/>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1BF5414E-391C-4044-AEEA-0BB5924FB84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3772560-F6BD-4AED-8440-1B232FDE8200}"/>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26033432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5140973-381D-4D40-B704-72F2689F8B8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74BB1D0-BCA7-41A4-A094-CEB0F5873142}"/>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FFB8CCBC-24D5-41F6-88D9-A1240FC5394E}"/>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6F04F4F-836A-4637-9FDA-6F1BDE3A2D30}"/>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6" name="Tijdelijke aanduiding voor voettekst 5">
            <a:extLst>
              <a:ext uri="{FF2B5EF4-FFF2-40B4-BE49-F238E27FC236}">
                <a16:creationId xmlns:a16="http://schemas.microsoft.com/office/drawing/2014/main" id="{687A9E10-3673-4EBA-B2E3-67B06F63C8D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10600E1-7FAC-457C-A70E-DCC5BD47AC07}"/>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1411870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6F495-B9C1-4E80-801D-62B5240DA17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31C52CA-977F-404D-86FD-3ECB126BE4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E31F83DE-9E25-49CF-8884-6298CA15912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C372E96-85A3-4EAF-BA13-2E90BE54A9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4E58EBC-1F21-46ED-9A9A-7C21727127AC}"/>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D602F2FA-9A49-4251-8A55-7F4B211F5AC1}"/>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8" name="Tijdelijke aanduiding voor voettekst 7">
            <a:extLst>
              <a:ext uri="{FF2B5EF4-FFF2-40B4-BE49-F238E27FC236}">
                <a16:creationId xmlns:a16="http://schemas.microsoft.com/office/drawing/2014/main" id="{FD0EBFE7-FB0A-4D78-AC92-43CC11CD6105}"/>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2432A95-1CF1-4801-8D20-94CE0A4EE557}"/>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1013269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49447A-C711-421A-94CA-8DA9C4FD2EC9}"/>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529310E-3CE6-443B-AF3D-7E4206E953FD}"/>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4" name="Tijdelijke aanduiding voor voettekst 3">
            <a:extLst>
              <a:ext uri="{FF2B5EF4-FFF2-40B4-BE49-F238E27FC236}">
                <a16:creationId xmlns:a16="http://schemas.microsoft.com/office/drawing/2014/main" id="{B3B7F766-BF14-47A7-A598-7D1686D3A31B}"/>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0D62FCBE-C4DA-44C9-837D-9D6BC6358ADC}"/>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883108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3696328A-7FDF-4037-8A52-987BF8697039}"/>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3" name="Tijdelijke aanduiding voor voettekst 2">
            <a:extLst>
              <a:ext uri="{FF2B5EF4-FFF2-40B4-BE49-F238E27FC236}">
                <a16:creationId xmlns:a16="http://schemas.microsoft.com/office/drawing/2014/main" id="{F8AC3E6A-D1AE-4A0B-B307-A10D1113083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6733EC9-9A69-4B20-A47E-104D8D68CAB7}"/>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1640293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3FD887-40DC-4B32-AA15-0E1F2ACA4C7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604EDE32-B3D0-4CC0-B682-B56934799A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D3B7126A-0512-4A64-84B8-D0BAF58A90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6EEA64EE-0A40-4885-A29C-97ED5606687E}"/>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6" name="Tijdelijke aanduiding voor voettekst 5">
            <a:extLst>
              <a:ext uri="{FF2B5EF4-FFF2-40B4-BE49-F238E27FC236}">
                <a16:creationId xmlns:a16="http://schemas.microsoft.com/office/drawing/2014/main" id="{46A14C3F-DD77-4DDB-A2F5-9F348148D321}"/>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7D12367-5B1A-4487-8A32-CF8BCB515351}"/>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4010953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0DF4E-517E-422F-9EDC-5F3FDAC45C0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AFFD1BD-C9C0-495B-8058-AB36430218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15068E04-82EB-4268-BFFB-C695EAEAB0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E12D975-4D0A-44A6-9F30-D93F73FA81B5}"/>
              </a:ext>
            </a:extLst>
          </p:cNvPr>
          <p:cNvSpPr>
            <a:spLocks noGrp="1"/>
          </p:cNvSpPr>
          <p:nvPr>
            <p:ph type="dt" sz="half" idx="10"/>
          </p:nvPr>
        </p:nvSpPr>
        <p:spPr/>
        <p:txBody>
          <a:bodyPr/>
          <a:lstStyle/>
          <a:p>
            <a:fld id="{C0BC84E9-F629-4426-941C-17374920E817}" type="datetimeFigureOut">
              <a:rPr lang="nl-NL" smtClean="0"/>
              <a:t>6-3-2022</a:t>
            </a:fld>
            <a:endParaRPr lang="nl-NL"/>
          </a:p>
        </p:txBody>
      </p:sp>
      <p:sp>
        <p:nvSpPr>
          <p:cNvPr id="6" name="Tijdelijke aanduiding voor voettekst 5">
            <a:extLst>
              <a:ext uri="{FF2B5EF4-FFF2-40B4-BE49-F238E27FC236}">
                <a16:creationId xmlns:a16="http://schemas.microsoft.com/office/drawing/2014/main" id="{94973773-83AF-45C6-923E-EC27AA31A5E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D482375-1FBD-49DE-9A59-F3A268127D84}"/>
              </a:ext>
            </a:extLst>
          </p:cNvPr>
          <p:cNvSpPr>
            <a:spLocks noGrp="1"/>
          </p:cNvSpPr>
          <p:nvPr>
            <p:ph type="sldNum" sz="quarter" idx="12"/>
          </p:nvPr>
        </p:nvSpPr>
        <p:spPr/>
        <p:txBody>
          <a:bodyPr/>
          <a:lstStyle/>
          <a:p>
            <a:fld id="{FDA65625-E9B0-40FC-8F43-2FD34CD8D398}" type="slidenum">
              <a:rPr lang="nl-NL" smtClean="0"/>
              <a:t>‹nr.›</a:t>
            </a:fld>
            <a:endParaRPr lang="nl-NL"/>
          </a:p>
        </p:txBody>
      </p:sp>
    </p:spTree>
    <p:extLst>
      <p:ext uri="{BB962C8B-B14F-4D97-AF65-F5344CB8AC3E}">
        <p14:creationId xmlns:p14="http://schemas.microsoft.com/office/powerpoint/2010/main" val="1812815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EC232AB5-AA5C-4F7D-8949-91370DB78E2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7303C87-A1E8-4EEF-8FEC-E57A5F2757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4B1DB04-C838-44D4-A74A-120C57F9AC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BC84E9-F629-4426-941C-17374920E817}" type="datetimeFigureOut">
              <a:rPr lang="nl-NL" smtClean="0"/>
              <a:t>6-3-2022</a:t>
            </a:fld>
            <a:endParaRPr lang="nl-NL"/>
          </a:p>
        </p:txBody>
      </p:sp>
      <p:sp>
        <p:nvSpPr>
          <p:cNvPr id="5" name="Tijdelijke aanduiding voor voettekst 4">
            <a:extLst>
              <a:ext uri="{FF2B5EF4-FFF2-40B4-BE49-F238E27FC236}">
                <a16:creationId xmlns:a16="http://schemas.microsoft.com/office/drawing/2014/main" id="{3706F9A0-DBCB-480A-9652-562DD691B28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E338F7C0-19C7-437C-8B37-6F58067149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A65625-E9B0-40FC-8F43-2FD34CD8D398}" type="slidenum">
              <a:rPr lang="nl-NL" smtClean="0"/>
              <a:t>‹nr.›</a:t>
            </a:fld>
            <a:endParaRPr lang="nl-NL"/>
          </a:p>
        </p:txBody>
      </p:sp>
    </p:spTree>
    <p:extLst>
      <p:ext uri="{BB962C8B-B14F-4D97-AF65-F5344CB8AC3E}">
        <p14:creationId xmlns:p14="http://schemas.microsoft.com/office/powerpoint/2010/main" val="3890056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FAFCBF-78DF-4BA9-B501-72CA434FFE9B}"/>
              </a:ext>
            </a:extLst>
          </p:cNvPr>
          <p:cNvSpPr>
            <a:spLocks noGrp="1"/>
          </p:cNvSpPr>
          <p:nvPr>
            <p:ph type="title"/>
          </p:nvPr>
        </p:nvSpPr>
        <p:spPr/>
        <p:txBody>
          <a:bodyPr/>
          <a:lstStyle/>
          <a:p>
            <a:pPr algn="ctr"/>
            <a:r>
              <a:rPr lang="nl-NL" sz="4400" b="1" dirty="0"/>
              <a:t>Presentatie Verkeersveiligheid </a:t>
            </a:r>
            <a:br>
              <a:rPr lang="nl-NL" sz="4400" b="1" dirty="0"/>
            </a:br>
            <a:r>
              <a:rPr lang="nl-NL" sz="4400" b="1" dirty="0"/>
              <a:t>Zomerweg en Kerkstraat Drempt</a:t>
            </a:r>
            <a:endParaRPr lang="nl-NL" dirty="0"/>
          </a:p>
        </p:txBody>
      </p:sp>
      <p:sp>
        <p:nvSpPr>
          <p:cNvPr id="3" name="Tijdelijke aanduiding voor inhoud 2">
            <a:extLst>
              <a:ext uri="{FF2B5EF4-FFF2-40B4-BE49-F238E27FC236}">
                <a16:creationId xmlns:a16="http://schemas.microsoft.com/office/drawing/2014/main" id="{7F7DDCED-6B36-40CC-893A-E29CFC40C32B}"/>
              </a:ext>
            </a:extLst>
          </p:cNvPr>
          <p:cNvSpPr>
            <a:spLocks noGrp="1"/>
          </p:cNvSpPr>
          <p:nvPr>
            <p:ph idx="1"/>
          </p:nvPr>
        </p:nvSpPr>
        <p:spPr/>
        <p:txBody>
          <a:bodyPr>
            <a:normAutofit lnSpcReduction="10000"/>
          </a:bodyPr>
          <a:lstStyle/>
          <a:p>
            <a:pPr marL="0" indent="0">
              <a:buNone/>
            </a:pPr>
            <a:r>
              <a:rPr lang="nl-NL" dirty="0"/>
              <a:t>Programma</a:t>
            </a:r>
          </a:p>
          <a:p>
            <a:pPr marL="0" indent="0">
              <a:buNone/>
            </a:pPr>
            <a:r>
              <a:rPr lang="nl-NL" dirty="0"/>
              <a:t>Hans Tomesen, lid Werkgroep Verkeer Drempt</a:t>
            </a:r>
          </a:p>
          <a:p>
            <a:pPr lvl="1"/>
            <a:r>
              <a:rPr lang="nl-NL" dirty="0"/>
              <a:t>Presentatie Werkgroep Verkeer Drempt</a:t>
            </a:r>
          </a:p>
          <a:p>
            <a:pPr lvl="1"/>
            <a:r>
              <a:rPr lang="nl-NL" dirty="0"/>
              <a:t>Enquête onder aanwonenden Zomerweg en Kerkstraat</a:t>
            </a:r>
          </a:p>
          <a:p>
            <a:pPr marL="457200" lvl="1" indent="0">
              <a:buNone/>
            </a:pPr>
            <a:r>
              <a:rPr lang="nl-NL" dirty="0"/>
              <a:t>    De onderzoeksresultaten zijn beschikbaar bij Drempt.INFO, werkgroep           </a:t>
            </a:r>
          </a:p>
          <a:p>
            <a:pPr marL="457200" lvl="1" indent="0">
              <a:buNone/>
            </a:pPr>
            <a:r>
              <a:rPr lang="nl-NL" dirty="0"/>
              <a:t>    verkeer</a:t>
            </a:r>
          </a:p>
          <a:p>
            <a:pPr marL="0" indent="0">
              <a:buNone/>
            </a:pPr>
            <a:r>
              <a:rPr lang="nl-NL" dirty="0"/>
              <a:t>Coen Beijer, beleidsmedewerker gemeente Bronckhorst</a:t>
            </a:r>
          </a:p>
          <a:p>
            <a:pPr lvl="1"/>
            <a:r>
              <a:rPr lang="nl-NL" dirty="0"/>
              <a:t>Afstudeer opdracht Saxion studenten mogelijke oplossingen voor de verkeersproblemen</a:t>
            </a:r>
          </a:p>
          <a:p>
            <a:pPr marL="0" indent="0">
              <a:buNone/>
            </a:pPr>
            <a:r>
              <a:rPr lang="nl-NL" dirty="0"/>
              <a:t>Paul Hofman, wethouder gemeente Bronckhorst</a:t>
            </a:r>
          </a:p>
          <a:p>
            <a:pPr lvl="1"/>
            <a:r>
              <a:rPr lang="nl-NL" dirty="0"/>
              <a:t>Geeft vanuit zijn beleidsvisie een reactie op de problemen en oplossingen</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668576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61B875-9F96-4538-A836-9E5B30DA8971}"/>
              </a:ext>
            </a:extLst>
          </p:cNvPr>
          <p:cNvSpPr>
            <a:spLocks noGrp="1"/>
          </p:cNvSpPr>
          <p:nvPr>
            <p:ph type="title"/>
          </p:nvPr>
        </p:nvSpPr>
        <p:spPr/>
        <p:txBody>
          <a:bodyPr/>
          <a:lstStyle/>
          <a:p>
            <a:pPr algn="ctr"/>
            <a:r>
              <a:rPr lang="nl-NL" dirty="0"/>
              <a:t>Samenstelling WVD</a:t>
            </a:r>
          </a:p>
        </p:txBody>
      </p:sp>
      <p:sp>
        <p:nvSpPr>
          <p:cNvPr id="3" name="Tijdelijke aanduiding voor inhoud 2">
            <a:extLst>
              <a:ext uri="{FF2B5EF4-FFF2-40B4-BE49-F238E27FC236}">
                <a16:creationId xmlns:a16="http://schemas.microsoft.com/office/drawing/2014/main" id="{6A406B36-9D0D-4559-AE8F-6CDA64B0BBCD}"/>
              </a:ext>
            </a:extLst>
          </p:cNvPr>
          <p:cNvSpPr>
            <a:spLocks noGrp="1"/>
          </p:cNvSpPr>
          <p:nvPr>
            <p:ph idx="1"/>
          </p:nvPr>
        </p:nvSpPr>
        <p:spPr/>
        <p:txBody>
          <a:bodyPr/>
          <a:lstStyle/>
          <a:p>
            <a:pPr marL="0" indent="0">
              <a:buNone/>
            </a:pPr>
            <a:r>
              <a:rPr lang="nl-NL" dirty="0"/>
              <a:t>De Werkgroep Verkeer Drempt bestaat uit:</a:t>
            </a:r>
          </a:p>
          <a:p>
            <a:r>
              <a:rPr lang="nl-NL" dirty="0" err="1"/>
              <a:t>Eus</a:t>
            </a:r>
            <a:r>
              <a:rPr lang="nl-NL" dirty="0"/>
              <a:t> </a:t>
            </a:r>
            <a:r>
              <a:rPr lang="nl-NL" dirty="0" err="1"/>
              <a:t>Lionarons</a:t>
            </a:r>
            <a:endParaRPr lang="nl-NL" dirty="0"/>
          </a:p>
          <a:p>
            <a:r>
              <a:rPr lang="nl-NL" dirty="0"/>
              <a:t>Frank van Doren</a:t>
            </a:r>
          </a:p>
          <a:p>
            <a:r>
              <a:rPr lang="nl-NL" dirty="0"/>
              <a:t>Jose Koenders</a:t>
            </a:r>
          </a:p>
          <a:p>
            <a:r>
              <a:rPr lang="nl-NL" dirty="0"/>
              <a:t>Kai-Anne Cevaal</a:t>
            </a:r>
          </a:p>
          <a:p>
            <a:r>
              <a:rPr lang="nl-NL" dirty="0"/>
              <a:t>Bert Mulder , vanuit de Dorpsraad</a:t>
            </a:r>
          </a:p>
          <a:p>
            <a:r>
              <a:rPr lang="nl-NL" dirty="0"/>
              <a:t>Hans Tomesen</a:t>
            </a:r>
          </a:p>
        </p:txBody>
      </p:sp>
    </p:spTree>
    <p:extLst>
      <p:ext uri="{BB962C8B-B14F-4D97-AF65-F5344CB8AC3E}">
        <p14:creationId xmlns:p14="http://schemas.microsoft.com/office/powerpoint/2010/main" val="3769404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B888AC3-365F-4655-91C7-E53920BF7DB9}"/>
              </a:ext>
            </a:extLst>
          </p:cNvPr>
          <p:cNvSpPr>
            <a:spLocks noGrp="1"/>
          </p:cNvSpPr>
          <p:nvPr>
            <p:ph type="title"/>
          </p:nvPr>
        </p:nvSpPr>
        <p:spPr/>
        <p:txBody>
          <a:bodyPr/>
          <a:lstStyle/>
          <a:p>
            <a:pPr algn="ctr"/>
            <a:r>
              <a:rPr lang="nl-NL" dirty="0"/>
              <a:t>Taakverdeling</a:t>
            </a:r>
          </a:p>
        </p:txBody>
      </p:sp>
      <p:sp>
        <p:nvSpPr>
          <p:cNvPr id="3" name="Tijdelijke aanduiding voor inhoud 2">
            <a:extLst>
              <a:ext uri="{FF2B5EF4-FFF2-40B4-BE49-F238E27FC236}">
                <a16:creationId xmlns:a16="http://schemas.microsoft.com/office/drawing/2014/main" id="{5CF398CE-D591-49C6-8E32-4A941B290B15}"/>
              </a:ext>
            </a:extLst>
          </p:cNvPr>
          <p:cNvSpPr>
            <a:spLocks noGrp="1"/>
          </p:cNvSpPr>
          <p:nvPr>
            <p:ph idx="1"/>
          </p:nvPr>
        </p:nvSpPr>
        <p:spPr/>
        <p:txBody>
          <a:bodyPr>
            <a:normAutofit lnSpcReduction="10000"/>
          </a:bodyPr>
          <a:lstStyle/>
          <a:p>
            <a:pPr marL="0" indent="0">
              <a:buNone/>
            </a:pPr>
            <a:endParaRPr lang="nl-NL" dirty="0"/>
          </a:p>
          <a:p>
            <a:r>
              <a:rPr lang="nl-NL" dirty="0"/>
              <a:t>Na een moeizame start, 4 jaar geleden, is er: een taak afbakening. </a:t>
            </a:r>
          </a:p>
          <a:p>
            <a:endParaRPr lang="nl-NL" dirty="0"/>
          </a:p>
          <a:p>
            <a:pPr lvl="1"/>
            <a:r>
              <a:rPr lang="nl-NL" sz="2800" dirty="0"/>
              <a:t>De WVD brengt de verkeersproblemen in beeld. Wij hebben dit gedaan m.b.v. een enquête. We willen de problemen kwantitatief en kwalitatief in beeld brengen.</a:t>
            </a:r>
          </a:p>
          <a:p>
            <a:pPr lvl="1"/>
            <a:endParaRPr lang="nl-NL" sz="2800" dirty="0"/>
          </a:p>
          <a:p>
            <a:pPr lvl="1"/>
            <a:r>
              <a:rPr lang="nl-NL" sz="2800" dirty="0"/>
              <a:t>De gemeente draagt zorg voor oplossingen van de verkeersproblemen en het bij behorende budget. Hiervoor heeft de gemeente  4</a:t>
            </a:r>
            <a:r>
              <a:rPr lang="nl-NL" sz="2800" baseline="30000" dirty="0"/>
              <a:t>e</a:t>
            </a:r>
            <a:r>
              <a:rPr lang="nl-NL" sz="2800" dirty="0"/>
              <a:t> </a:t>
            </a:r>
            <a:r>
              <a:rPr lang="nl-NL" sz="2800" dirty="0" err="1"/>
              <a:t>jaars</a:t>
            </a:r>
            <a:r>
              <a:rPr lang="nl-NL" sz="2800" dirty="0"/>
              <a:t> HBO Saxion studenten benaderd om een onderzoek naar mogelijke oplossingen te doen.</a:t>
            </a:r>
          </a:p>
          <a:p>
            <a:pPr marL="0" indent="0">
              <a:buNone/>
            </a:pPr>
            <a:endParaRPr lang="nl-NL" dirty="0"/>
          </a:p>
        </p:txBody>
      </p:sp>
    </p:spTree>
    <p:extLst>
      <p:ext uri="{BB962C8B-B14F-4D97-AF65-F5344CB8AC3E}">
        <p14:creationId xmlns:p14="http://schemas.microsoft.com/office/powerpoint/2010/main" val="2519478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18D855-26D7-4E94-AD62-3EB9B075B755}"/>
              </a:ext>
            </a:extLst>
          </p:cNvPr>
          <p:cNvSpPr>
            <a:spLocks noGrp="1"/>
          </p:cNvSpPr>
          <p:nvPr>
            <p:ph type="title"/>
          </p:nvPr>
        </p:nvSpPr>
        <p:spPr/>
        <p:txBody>
          <a:bodyPr/>
          <a:lstStyle/>
          <a:p>
            <a:pPr algn="ctr"/>
            <a:r>
              <a:rPr lang="nl-NL" dirty="0"/>
              <a:t>Samenvatting resultaten enquête</a:t>
            </a:r>
          </a:p>
        </p:txBody>
      </p:sp>
      <p:pic>
        <p:nvPicPr>
          <p:cNvPr id="4" name="Tijdelijke aanduiding voor inhoud 3">
            <a:extLst>
              <a:ext uri="{FF2B5EF4-FFF2-40B4-BE49-F238E27FC236}">
                <a16:creationId xmlns:a16="http://schemas.microsoft.com/office/drawing/2014/main" id="{084D48A9-7462-4781-B19A-6C4441EC4813}"/>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819922" y="2645545"/>
            <a:ext cx="8371643" cy="3345679"/>
          </a:xfrm>
          <a:prstGeom prst="rect">
            <a:avLst/>
          </a:prstGeom>
          <a:noFill/>
          <a:ln>
            <a:noFill/>
          </a:ln>
        </p:spPr>
      </p:pic>
    </p:spTree>
    <p:extLst>
      <p:ext uri="{BB962C8B-B14F-4D97-AF65-F5344CB8AC3E}">
        <p14:creationId xmlns:p14="http://schemas.microsoft.com/office/powerpoint/2010/main" val="39257503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1144F3-D5B1-4E52-87C7-00F989AF5644}"/>
              </a:ext>
            </a:extLst>
          </p:cNvPr>
          <p:cNvSpPr>
            <a:spLocks noGrp="1"/>
          </p:cNvSpPr>
          <p:nvPr>
            <p:ph type="title"/>
          </p:nvPr>
        </p:nvSpPr>
        <p:spPr/>
        <p:txBody>
          <a:bodyPr/>
          <a:lstStyle/>
          <a:p>
            <a:pPr algn="ctr"/>
            <a:r>
              <a:rPr lang="nl-NL" dirty="0"/>
              <a:t>Kerkstraat</a:t>
            </a:r>
          </a:p>
        </p:txBody>
      </p:sp>
      <p:sp>
        <p:nvSpPr>
          <p:cNvPr id="3" name="Tijdelijke aanduiding voor inhoud 2">
            <a:extLst>
              <a:ext uri="{FF2B5EF4-FFF2-40B4-BE49-F238E27FC236}">
                <a16:creationId xmlns:a16="http://schemas.microsoft.com/office/drawing/2014/main" id="{CD44B712-FDAB-4C99-8B48-0F3A8E8E9A6E}"/>
              </a:ext>
            </a:extLst>
          </p:cNvPr>
          <p:cNvSpPr>
            <a:spLocks noGrp="1"/>
          </p:cNvSpPr>
          <p:nvPr>
            <p:ph idx="1"/>
          </p:nvPr>
        </p:nvSpPr>
        <p:spPr/>
        <p:txBody>
          <a:bodyPr/>
          <a:lstStyle/>
          <a:p>
            <a:endParaRPr lang="nl-NL" dirty="0"/>
          </a:p>
          <a:p>
            <a:r>
              <a:rPr lang="nl-NL" dirty="0"/>
              <a:t>De snelheid van de auto’s is te hoog					79%</a:t>
            </a:r>
          </a:p>
          <a:p>
            <a:r>
              <a:rPr lang="nl-NL" dirty="0"/>
              <a:t>Last van geluid en trillingen ter hoogte van de drempels		62%</a:t>
            </a:r>
          </a:p>
          <a:p>
            <a:r>
              <a:rPr lang="nl-NL" dirty="0"/>
              <a:t>Het aantal zware voertuigen dat gebruik maakt van de </a:t>
            </a:r>
          </a:p>
          <a:p>
            <a:pPr marL="0" indent="0">
              <a:buNone/>
            </a:pPr>
            <a:r>
              <a:rPr lang="nl-NL" dirty="0"/>
              <a:t>   Kerkstraat is te hoog							82%</a:t>
            </a:r>
          </a:p>
          <a:p>
            <a:r>
              <a:rPr lang="nl-NL" dirty="0"/>
              <a:t>Het aantal zware voertuigen dat gebruik maakt van de </a:t>
            </a:r>
          </a:p>
          <a:p>
            <a:pPr marL="0" indent="0">
              <a:buNone/>
            </a:pPr>
            <a:r>
              <a:rPr lang="nl-NL" dirty="0"/>
              <a:t>   Veldstraat is te hoog							58%</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2230009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6846B0-B941-46A8-B4EF-970DB2845667}"/>
              </a:ext>
            </a:extLst>
          </p:cNvPr>
          <p:cNvSpPr>
            <a:spLocks noGrp="1"/>
          </p:cNvSpPr>
          <p:nvPr>
            <p:ph type="title"/>
          </p:nvPr>
        </p:nvSpPr>
        <p:spPr/>
        <p:txBody>
          <a:bodyPr/>
          <a:lstStyle/>
          <a:p>
            <a:pPr algn="ctr"/>
            <a:r>
              <a:rPr lang="nl-NL" dirty="0"/>
              <a:t>Zomerweg</a:t>
            </a:r>
          </a:p>
        </p:txBody>
      </p:sp>
      <p:sp>
        <p:nvSpPr>
          <p:cNvPr id="3" name="Tijdelijke aanduiding voor inhoud 2">
            <a:extLst>
              <a:ext uri="{FF2B5EF4-FFF2-40B4-BE49-F238E27FC236}">
                <a16:creationId xmlns:a16="http://schemas.microsoft.com/office/drawing/2014/main" id="{1123B0CA-7CA1-418D-ABD7-86C991C9B6D0}"/>
              </a:ext>
            </a:extLst>
          </p:cNvPr>
          <p:cNvSpPr>
            <a:spLocks noGrp="1"/>
          </p:cNvSpPr>
          <p:nvPr>
            <p:ph idx="1"/>
          </p:nvPr>
        </p:nvSpPr>
        <p:spPr/>
        <p:txBody>
          <a:bodyPr/>
          <a:lstStyle/>
          <a:p>
            <a:endParaRPr lang="nl-NL" dirty="0"/>
          </a:p>
          <a:p>
            <a:endParaRPr lang="nl-NL" dirty="0"/>
          </a:p>
          <a:p>
            <a:r>
              <a:rPr lang="nl-NL" dirty="0"/>
              <a:t>De snelheid van het verkeer in het buitengebied is te hoog	77%</a:t>
            </a:r>
          </a:p>
          <a:p>
            <a:r>
              <a:rPr lang="nl-NL" dirty="0"/>
              <a:t>De snelheid van het verkeer in de kern is te hoog			77%</a:t>
            </a:r>
          </a:p>
          <a:p>
            <a:r>
              <a:rPr lang="nl-NL" dirty="0"/>
              <a:t>Geluid en trillingen ter hoogte van de drempels zijn te hoog	65%</a:t>
            </a:r>
          </a:p>
          <a:p>
            <a:r>
              <a:rPr lang="nl-NL" dirty="0"/>
              <a:t>Het aantal zware vrachtvoertuigen, </a:t>
            </a:r>
          </a:p>
          <a:p>
            <a:pPr marL="0" indent="0">
              <a:buNone/>
            </a:pPr>
            <a:r>
              <a:rPr lang="nl-NL" dirty="0"/>
              <a:t>   niet zijnde bestemmingsverkeer, is te hoog				71%</a:t>
            </a:r>
          </a:p>
          <a:p>
            <a:endParaRPr lang="nl-NL" dirty="0"/>
          </a:p>
        </p:txBody>
      </p:sp>
    </p:spTree>
    <p:extLst>
      <p:ext uri="{BB962C8B-B14F-4D97-AF65-F5344CB8AC3E}">
        <p14:creationId xmlns:p14="http://schemas.microsoft.com/office/powerpoint/2010/main" val="4250790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6C47AED-6174-47B4-BB74-EAD3712291F9}"/>
              </a:ext>
            </a:extLst>
          </p:cNvPr>
          <p:cNvSpPr>
            <a:spLocks noGrp="1"/>
          </p:cNvSpPr>
          <p:nvPr>
            <p:ph type="title"/>
          </p:nvPr>
        </p:nvSpPr>
        <p:spPr/>
        <p:txBody>
          <a:bodyPr/>
          <a:lstStyle/>
          <a:p>
            <a:pPr algn="ctr"/>
            <a:r>
              <a:rPr lang="nl-NL" dirty="0"/>
              <a:t>Conclusies Kerkstraat</a:t>
            </a:r>
          </a:p>
        </p:txBody>
      </p:sp>
      <p:sp>
        <p:nvSpPr>
          <p:cNvPr id="3" name="Tijdelijke aanduiding voor inhoud 2">
            <a:extLst>
              <a:ext uri="{FF2B5EF4-FFF2-40B4-BE49-F238E27FC236}">
                <a16:creationId xmlns:a16="http://schemas.microsoft.com/office/drawing/2014/main" id="{AB45DA3F-379A-4817-B75E-D98DF9A836B3}"/>
              </a:ext>
            </a:extLst>
          </p:cNvPr>
          <p:cNvSpPr>
            <a:spLocks noGrp="1"/>
          </p:cNvSpPr>
          <p:nvPr>
            <p:ph idx="1"/>
          </p:nvPr>
        </p:nvSpPr>
        <p:spPr/>
        <p:txBody>
          <a:bodyPr>
            <a:normAutofit lnSpcReduction="10000"/>
          </a:bodyPr>
          <a:lstStyle/>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Er wordt geracet van drempel naar drempel. Met name het deel Kerkstraat na de school richting Dubbeltjesweg.</a:t>
            </a:r>
          </a:p>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Vracht- en containerverkeer ten behoeve het milieupark zorgt voor extra overlast.</a:t>
            </a:r>
          </a:p>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Veel klachten komen uit het deel Rijksweg - Kerkstraat- Veldweg. Veel vrachtverkeer maakt hier gebruik van dat naar Steenderen gaat. De navigatie wijst hen deze weg omdat de Zomerweg vanaf rotonde Doesburg een verbod geld voor vrachtwagens.</a:t>
            </a:r>
          </a:p>
          <a:p>
            <a:pPr marL="342900" lvl="0" indent="-342900">
              <a:lnSpc>
                <a:spcPct val="107000"/>
              </a:lnSpc>
              <a:spcAft>
                <a:spcPts val="800"/>
              </a:spcAft>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Drempels zorgen voor geluidsoverlast en trillingen, waardoor schade aan woningen ontstaat.</a:t>
            </a:r>
          </a:p>
          <a:p>
            <a:endParaRPr lang="nl-NL" dirty="0"/>
          </a:p>
        </p:txBody>
      </p:sp>
    </p:spTree>
    <p:extLst>
      <p:ext uri="{BB962C8B-B14F-4D97-AF65-F5344CB8AC3E}">
        <p14:creationId xmlns:p14="http://schemas.microsoft.com/office/powerpoint/2010/main" val="2088611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2EAABD8-1042-4288-9FFB-6EFEC436468E}"/>
              </a:ext>
            </a:extLst>
          </p:cNvPr>
          <p:cNvSpPr>
            <a:spLocks noGrp="1"/>
          </p:cNvSpPr>
          <p:nvPr>
            <p:ph type="title"/>
          </p:nvPr>
        </p:nvSpPr>
        <p:spPr/>
        <p:txBody>
          <a:bodyPr/>
          <a:lstStyle/>
          <a:p>
            <a:pPr algn="ctr"/>
            <a:r>
              <a:rPr lang="nl-NL" dirty="0"/>
              <a:t>Conclusies Zomerweg</a:t>
            </a:r>
          </a:p>
        </p:txBody>
      </p:sp>
      <p:sp>
        <p:nvSpPr>
          <p:cNvPr id="3" name="Tijdelijke aanduiding voor inhoud 2">
            <a:extLst>
              <a:ext uri="{FF2B5EF4-FFF2-40B4-BE49-F238E27FC236}">
                <a16:creationId xmlns:a16="http://schemas.microsoft.com/office/drawing/2014/main" id="{508B3FAB-4722-4F5A-82D9-F0A3A80DEC26}"/>
              </a:ext>
            </a:extLst>
          </p:cNvPr>
          <p:cNvSpPr>
            <a:spLocks noGrp="1"/>
          </p:cNvSpPr>
          <p:nvPr>
            <p:ph idx="1"/>
          </p:nvPr>
        </p:nvSpPr>
        <p:spPr/>
        <p:txBody>
          <a:bodyPr>
            <a:normAutofit fontScale="92500"/>
          </a:bodyPr>
          <a:lstStyle/>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Zomerweg buitengebied wordt door velen ervaren als racebaan. Onveilig voor fietsers en voetgangs, met name schoolgaande kinderen.</a:t>
            </a:r>
          </a:p>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Vrachtverkeer en landbouwverkeer zorgen voor veel overlast aan geluid en trillingen ter hoogte van de drempels. Schade aan woningen. Enkele bewoners hebben inmiddels actie aangekondigd.</a:t>
            </a:r>
          </a:p>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De snelheid van met name auto’s en motorfietsen is veel te hoog. Dit leidt tot gevaarlijke situatie bij de weg opdraaien vanuit een uitrit, of op een kruising.</a:t>
            </a:r>
          </a:p>
          <a:p>
            <a:pPr marL="342900" lvl="0" indent="-342900">
              <a:lnSpc>
                <a:spcPct val="107000"/>
              </a:lnSpc>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Onnodige asfaltslijtage door te hoge drempels, zwaar vracht- en landbouw verkeer.</a:t>
            </a:r>
          </a:p>
          <a:p>
            <a:pPr marL="342900" lvl="0" indent="-342900">
              <a:lnSpc>
                <a:spcPct val="107000"/>
              </a:lnSpc>
              <a:spcAft>
                <a:spcPts val="800"/>
              </a:spcAft>
              <a:buFont typeface="Symbol" panose="05050102010706020507" pitchFamily="18" charset="2"/>
              <a:buChar char=""/>
            </a:pPr>
            <a:r>
              <a:rPr lang="nl-NL" sz="2400" dirty="0">
                <a:effectLst/>
                <a:latin typeface="Calibri" panose="020F0502020204030204" pitchFamily="34" charset="0"/>
                <a:ea typeface="Calibri" panose="020F0502020204030204" pitchFamily="34" charset="0"/>
                <a:cs typeface="Times New Roman" panose="02020603050405020304" pitchFamily="18" charset="0"/>
              </a:rPr>
              <a:t>De leefbaarheid staat onder druk, vanwege onder andere geluidsoverlast. Als het mogelijk is wordt niet aan de wegzijde geslapen. </a:t>
            </a:r>
          </a:p>
          <a:p>
            <a:endParaRPr lang="nl-NL" dirty="0"/>
          </a:p>
        </p:txBody>
      </p:sp>
    </p:spTree>
    <p:extLst>
      <p:ext uri="{BB962C8B-B14F-4D97-AF65-F5344CB8AC3E}">
        <p14:creationId xmlns:p14="http://schemas.microsoft.com/office/powerpoint/2010/main" val="3020938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EDA1B92-646C-4C52-966F-F09659F8E36E}"/>
              </a:ext>
            </a:extLst>
          </p:cNvPr>
          <p:cNvSpPr>
            <a:spLocks noGrp="1"/>
          </p:cNvSpPr>
          <p:nvPr>
            <p:ph type="title"/>
          </p:nvPr>
        </p:nvSpPr>
        <p:spPr/>
        <p:txBody>
          <a:bodyPr/>
          <a:lstStyle/>
          <a:p>
            <a:r>
              <a:rPr lang="nl-NL" dirty="0"/>
              <a:t>Tellingen Zomerweg 18-2-2018</a:t>
            </a:r>
          </a:p>
        </p:txBody>
      </p:sp>
      <p:sp>
        <p:nvSpPr>
          <p:cNvPr id="3" name="Tijdelijke aanduiding voor inhoud 2">
            <a:extLst>
              <a:ext uri="{FF2B5EF4-FFF2-40B4-BE49-F238E27FC236}">
                <a16:creationId xmlns:a16="http://schemas.microsoft.com/office/drawing/2014/main" id="{DB599018-55AE-4E10-B46D-DFFCD47618CC}"/>
              </a:ext>
            </a:extLst>
          </p:cNvPr>
          <p:cNvSpPr>
            <a:spLocks noGrp="1"/>
          </p:cNvSpPr>
          <p:nvPr>
            <p:ph idx="1"/>
          </p:nvPr>
        </p:nvSpPr>
        <p:spPr/>
        <p:txBody>
          <a:bodyPr/>
          <a:lstStyle/>
          <a:p>
            <a:pPr marL="0" indent="0">
              <a:lnSpc>
                <a:spcPct val="107000"/>
              </a:lnSpc>
              <a:spcAft>
                <a:spcPts val="800"/>
              </a:spcAft>
              <a:buNone/>
            </a:pPr>
            <a:endParaRPr lang="nl-NL"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nl-NL"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Aantal en samenstelling</a:t>
            </a:r>
            <a:endParaRPr lang="nl-NL" sz="1800" i="1" dirty="0">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Op werkdagen zijn gemiddeld 2405 voertuigen geteld. In het weekend zijn dat 1518 voertuigen.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86 % van het verkeer zijn lichte voertuigen, denk hierbij aan auto’s en busjes.</a:t>
            </a:r>
            <a:b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b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12% valt onder de categorie middel en zwaar verkeer. De overige 2 % zijn motoren </a:t>
            </a:r>
            <a:r>
              <a:rPr lang="nl-NL" sz="180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en meetfouten </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i="1"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Snelheden</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800" dirty="0">
                <a:solidFill>
                  <a:srgbClr val="222222"/>
                </a:solidFill>
                <a:effectLst/>
                <a:latin typeface="Arial" panose="020B0604020202020204" pitchFamily="34" charset="0"/>
                <a:ea typeface="Times New Roman" panose="02020603050405020304" pitchFamily="18" charset="0"/>
                <a:cs typeface="Times New Roman" panose="02020603050405020304" pitchFamily="18" charset="0"/>
              </a:rPr>
              <a:t>Binnen de verkeerskunde werken we met het V85 percentiel. Dit wil zeggen dat 85% van al het verkeer die snelheid of langzamer rijdt. Dit getal weerspiegelt de snelheid die een ruime meerderheid van automobilisten als redelijk en veilig beschouwt. Voor de Zomerweg in Drempt ligt de V85 snelheid op 50 km/uur. De wettelijk toegestane snelheid is 30 km/uur.</a:t>
            </a:r>
            <a:endParaRPr lang="nl-NL"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1545578568"/>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75</TotalTime>
  <Words>651</Words>
  <Application>Microsoft Office PowerPoint</Application>
  <PresentationFormat>Breedbeeld</PresentationFormat>
  <Paragraphs>61</Paragraphs>
  <Slides>9</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9</vt:i4>
      </vt:variant>
    </vt:vector>
  </HeadingPairs>
  <TitlesOfParts>
    <vt:vector size="14" baseType="lpstr">
      <vt:lpstr>Arial</vt:lpstr>
      <vt:lpstr>Calibri</vt:lpstr>
      <vt:lpstr>Calibri Light</vt:lpstr>
      <vt:lpstr>Symbol</vt:lpstr>
      <vt:lpstr>Kantoorthema</vt:lpstr>
      <vt:lpstr>Presentatie Verkeersveiligheid  Zomerweg en Kerkstraat Drempt</vt:lpstr>
      <vt:lpstr>Samenstelling WVD</vt:lpstr>
      <vt:lpstr>Taakverdeling</vt:lpstr>
      <vt:lpstr>Samenvatting resultaten enquête</vt:lpstr>
      <vt:lpstr>Kerkstraat</vt:lpstr>
      <vt:lpstr>Zomerweg</vt:lpstr>
      <vt:lpstr>Conclusies Kerkstraat</vt:lpstr>
      <vt:lpstr>Conclusies Zomerweg</vt:lpstr>
      <vt:lpstr>Tellingen Zomerweg 18-2-2018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Verkeersveiligheid  Zomerweg en Kerkstraat Drempt</dc:title>
  <dc:creator>Hans Tomesen</dc:creator>
  <cp:lastModifiedBy>Peter</cp:lastModifiedBy>
  <cp:revision>5</cp:revision>
  <dcterms:created xsi:type="dcterms:W3CDTF">2022-03-02T13:40:27Z</dcterms:created>
  <dcterms:modified xsi:type="dcterms:W3CDTF">2022-03-06T08:32:14Z</dcterms:modified>
</cp:coreProperties>
</file>